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0" r:id="rId2"/>
    <p:sldId id="256" r:id="rId3"/>
    <p:sldId id="257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75" d="100"/>
          <a:sy n="75" d="100"/>
        </p:scale>
        <p:origin x="652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62877-EC4D-DE37-AB3C-C6466FDE3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IN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B05BA4-20F7-10F5-85A8-CD9EC7091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IN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DB68D54B-9036-CFDB-E57C-F85704F9F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CE832E-CBB7-1693-9C59-F0A7157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6111243" cy="6858000"/>
          </a:xfrm>
          <a:prstGeom prst="rect">
            <a:avLst/>
          </a:prstGeom>
          <a:solidFill>
            <a:srgbClr val="4E5E69">
              <a:alpha val="9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FF5B174-2012-4CBC-5A3A-58B80D283EEB}"/>
              </a:ext>
            </a:extLst>
          </p:cNvPr>
          <p:cNvSpPr txBox="1">
            <a:spLocks/>
          </p:cNvSpPr>
          <p:nvPr/>
        </p:nvSpPr>
        <p:spPr>
          <a:xfrm>
            <a:off x="665197" y="728606"/>
            <a:ext cx="5280461" cy="3341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 Computing and Security</a:t>
            </a:r>
            <a:b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FF00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BIS613D</a:t>
            </a:r>
          </a:p>
        </p:txBody>
      </p:sp>
      <p:pic>
        <p:nvPicPr>
          <p:cNvPr id="9" name="Picture 8" descr="Geometric white clouds on a blue sky">
            <a:extLst>
              <a:ext uri="{FF2B5EF4-FFF2-40B4-BE49-F238E27FC236}">
                <a16:creationId xmlns:a16="http://schemas.microsoft.com/office/drawing/2014/main" id="{1B4D88EE-EB7C-BCB9-595A-36AF510BDF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53" r="31147"/>
          <a:stretch/>
        </p:blipFill>
        <p:spPr>
          <a:xfrm>
            <a:off x="6111242" y="10"/>
            <a:ext cx="6080758" cy="6857990"/>
          </a:xfrm>
          <a:prstGeom prst="rect">
            <a:avLst/>
          </a:prstGeom>
        </p:spPr>
      </p:pic>
      <p:sp>
        <p:nvSpPr>
          <p:cNvPr id="10" name="Freeform 27">
            <a:extLst>
              <a:ext uri="{FF2B5EF4-FFF2-40B4-BE49-F238E27FC236}">
                <a16:creationId xmlns:a16="http://schemas.microsoft.com/office/drawing/2014/main" id="{1C73A007-6C86-5D33-0E6B-89E3EA9D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6881206" cy="857047"/>
          </a:xfrm>
          <a:custGeom>
            <a:avLst/>
            <a:gdLst>
              <a:gd name="connsiteX0" fmla="*/ 0 w 6881206"/>
              <a:gd name="connsiteY0" fmla="*/ 0 h 857047"/>
              <a:gd name="connsiteX1" fmla="*/ 653445 w 6881206"/>
              <a:gd name="connsiteY1" fmla="*/ 0 h 857047"/>
              <a:gd name="connsiteX2" fmla="*/ 1156123 w 6881206"/>
              <a:gd name="connsiteY2" fmla="*/ 0 h 857047"/>
              <a:gd name="connsiteX3" fmla="*/ 1380221 w 6881206"/>
              <a:gd name="connsiteY3" fmla="*/ 0 h 857047"/>
              <a:gd name="connsiteX4" fmla="*/ 1444324 w 6881206"/>
              <a:gd name="connsiteY4" fmla="*/ 0 h 857047"/>
              <a:gd name="connsiteX5" fmla="*/ 1522072 w 6881206"/>
              <a:gd name="connsiteY5" fmla="*/ 0 h 857047"/>
              <a:gd name="connsiteX6" fmla="*/ 1596570 w 6881206"/>
              <a:gd name="connsiteY6" fmla="*/ 0 h 857047"/>
              <a:gd name="connsiteX7" fmla="*/ 1893047 w 6881206"/>
              <a:gd name="connsiteY7" fmla="*/ 0 h 857047"/>
              <a:gd name="connsiteX8" fmla="*/ 1978260 w 6881206"/>
              <a:gd name="connsiteY8" fmla="*/ 0 h 857047"/>
              <a:gd name="connsiteX9" fmla="*/ 2032793 w 6881206"/>
              <a:gd name="connsiteY9" fmla="*/ 0 h 857047"/>
              <a:gd name="connsiteX10" fmla="*/ 2095032 w 6881206"/>
              <a:gd name="connsiteY10" fmla="*/ 0 h 857047"/>
              <a:gd name="connsiteX11" fmla="*/ 2574748 w 6881206"/>
              <a:gd name="connsiteY11" fmla="*/ 0 h 857047"/>
              <a:gd name="connsiteX12" fmla="*/ 2712413 w 6881206"/>
              <a:gd name="connsiteY12" fmla="*/ 0 h 857047"/>
              <a:gd name="connsiteX13" fmla="*/ 2724164 w 6881206"/>
              <a:gd name="connsiteY13" fmla="*/ 0 h 857047"/>
              <a:gd name="connsiteX14" fmla="*/ 2806423 w 6881206"/>
              <a:gd name="connsiteY14" fmla="*/ 0 h 857047"/>
              <a:gd name="connsiteX15" fmla="*/ 2975563 w 6881206"/>
              <a:gd name="connsiteY15" fmla="*/ 0 h 857047"/>
              <a:gd name="connsiteX16" fmla="*/ 3029696 w 6881206"/>
              <a:gd name="connsiteY16" fmla="*/ 0 h 857047"/>
              <a:gd name="connsiteX17" fmla="*/ 3216247 w 6881206"/>
              <a:gd name="connsiteY17" fmla="*/ 0 h 857047"/>
              <a:gd name="connsiteX18" fmla="*/ 3464491 w 6881206"/>
              <a:gd name="connsiteY18" fmla="*/ 0 h 857047"/>
              <a:gd name="connsiteX19" fmla="*/ 3476820 w 6881206"/>
              <a:gd name="connsiteY19" fmla="*/ 0 h 857047"/>
              <a:gd name="connsiteX20" fmla="*/ 3508932 w 6881206"/>
              <a:gd name="connsiteY20" fmla="*/ 0 h 857047"/>
              <a:gd name="connsiteX21" fmla="*/ 3518154 w 6881206"/>
              <a:gd name="connsiteY21" fmla="*/ 0 h 857047"/>
              <a:gd name="connsiteX22" fmla="*/ 3563124 w 6881206"/>
              <a:gd name="connsiteY22" fmla="*/ 0 h 857047"/>
              <a:gd name="connsiteX23" fmla="*/ 3568615 w 6881206"/>
              <a:gd name="connsiteY23" fmla="*/ 0 h 857047"/>
              <a:gd name="connsiteX24" fmla="*/ 3582711 w 6881206"/>
              <a:gd name="connsiteY24" fmla="*/ 0 h 857047"/>
              <a:gd name="connsiteX25" fmla="*/ 3607047 w 6881206"/>
              <a:gd name="connsiteY25" fmla="*/ 0 h 857047"/>
              <a:gd name="connsiteX26" fmla="*/ 3711363 w 6881206"/>
              <a:gd name="connsiteY26" fmla="*/ 0 h 857047"/>
              <a:gd name="connsiteX27" fmla="*/ 3757936 w 6881206"/>
              <a:gd name="connsiteY27" fmla="*/ 0 h 857047"/>
              <a:gd name="connsiteX28" fmla="*/ 3914505 w 6881206"/>
              <a:gd name="connsiteY28" fmla="*/ 0 h 857047"/>
              <a:gd name="connsiteX29" fmla="*/ 4099165 w 6881206"/>
              <a:gd name="connsiteY29" fmla="*/ 0 h 857047"/>
              <a:gd name="connsiteX30" fmla="*/ 4176573 w 6881206"/>
              <a:gd name="connsiteY30" fmla="*/ 0 h 857047"/>
              <a:gd name="connsiteX31" fmla="*/ 4211043 w 6881206"/>
              <a:gd name="connsiteY31" fmla="*/ 0 h 857047"/>
              <a:gd name="connsiteX32" fmla="*/ 4249415 w 6881206"/>
              <a:gd name="connsiteY32" fmla="*/ 0 h 857047"/>
              <a:gd name="connsiteX33" fmla="*/ 4292911 w 6881206"/>
              <a:gd name="connsiteY33" fmla="*/ 0 h 857047"/>
              <a:gd name="connsiteX34" fmla="*/ 4715176 w 6881206"/>
              <a:gd name="connsiteY34" fmla="*/ 0 h 857047"/>
              <a:gd name="connsiteX35" fmla="*/ 4749035 w 6881206"/>
              <a:gd name="connsiteY35" fmla="*/ 0 h 857047"/>
              <a:gd name="connsiteX36" fmla="*/ 5107279 w 6881206"/>
              <a:gd name="connsiteY36" fmla="*/ 0 h 857047"/>
              <a:gd name="connsiteX37" fmla="*/ 5446306 w 6881206"/>
              <a:gd name="connsiteY37" fmla="*/ 0 h 857047"/>
              <a:gd name="connsiteX38" fmla="*/ 5654500 w 6881206"/>
              <a:gd name="connsiteY38" fmla="*/ 0 h 857047"/>
              <a:gd name="connsiteX39" fmla="*/ 5879355 w 6881206"/>
              <a:gd name="connsiteY39" fmla="*/ 0 h 857047"/>
              <a:gd name="connsiteX40" fmla="*/ 6374171 w 6881206"/>
              <a:gd name="connsiteY40" fmla="*/ 0 h 857047"/>
              <a:gd name="connsiteX41" fmla="*/ 6382691 w 6881206"/>
              <a:gd name="connsiteY41" fmla="*/ 0 h 857047"/>
              <a:gd name="connsiteX42" fmla="*/ 6406881 w 6881206"/>
              <a:gd name="connsiteY42" fmla="*/ 10516 h 857047"/>
              <a:gd name="connsiteX43" fmla="*/ 6411719 w 6881206"/>
              <a:gd name="connsiteY43" fmla="*/ 15774 h 857047"/>
              <a:gd name="connsiteX44" fmla="*/ 6412418 w 6881206"/>
              <a:gd name="connsiteY44" fmla="*/ 16534 h 857047"/>
              <a:gd name="connsiteX45" fmla="*/ 6413765 w 6881206"/>
              <a:gd name="connsiteY45" fmla="*/ 17998 h 857047"/>
              <a:gd name="connsiteX46" fmla="*/ 6418286 w 6881206"/>
              <a:gd name="connsiteY46" fmla="*/ 21854 h 857047"/>
              <a:gd name="connsiteX47" fmla="*/ 6867337 w 6881206"/>
              <a:gd name="connsiteY47" fmla="*/ 404863 h 857047"/>
              <a:gd name="connsiteX48" fmla="*/ 6867337 w 6881206"/>
              <a:gd name="connsiteY48" fmla="*/ 452185 h 857047"/>
              <a:gd name="connsiteX49" fmla="*/ 6491457 w 6881206"/>
              <a:gd name="connsiteY49" fmla="*/ 772784 h 857047"/>
              <a:gd name="connsiteX50" fmla="*/ 6413765 w 6881206"/>
              <a:gd name="connsiteY50" fmla="*/ 839050 h 857047"/>
              <a:gd name="connsiteX51" fmla="*/ 6411719 w 6881206"/>
              <a:gd name="connsiteY51" fmla="*/ 841273 h 857047"/>
              <a:gd name="connsiteX52" fmla="*/ 6406881 w 6881206"/>
              <a:gd name="connsiteY52" fmla="*/ 846531 h 857047"/>
              <a:gd name="connsiteX53" fmla="*/ 6382691 w 6881206"/>
              <a:gd name="connsiteY53" fmla="*/ 857047 h 857047"/>
              <a:gd name="connsiteX54" fmla="*/ 6374171 w 6881206"/>
              <a:gd name="connsiteY54" fmla="*/ 857047 h 857047"/>
              <a:gd name="connsiteX55" fmla="*/ 6368680 w 6881206"/>
              <a:gd name="connsiteY55" fmla="*/ 857047 h 857047"/>
              <a:gd name="connsiteX56" fmla="*/ 6348221 w 6881206"/>
              <a:gd name="connsiteY56" fmla="*/ 857047 h 857047"/>
              <a:gd name="connsiteX57" fmla="*/ 6330248 w 6881206"/>
              <a:gd name="connsiteY57" fmla="*/ 857047 h 857047"/>
              <a:gd name="connsiteX58" fmla="*/ 6266353 w 6881206"/>
              <a:gd name="connsiteY58" fmla="*/ 857047 h 857047"/>
              <a:gd name="connsiteX59" fmla="*/ 6225932 w 6881206"/>
              <a:gd name="connsiteY59" fmla="*/ 857047 h 857047"/>
              <a:gd name="connsiteX60" fmla="*/ 6106926 w 6881206"/>
              <a:gd name="connsiteY60" fmla="*/ 857047 h 857047"/>
              <a:gd name="connsiteX61" fmla="*/ 6022790 w 6881206"/>
              <a:gd name="connsiteY61" fmla="*/ 857047 h 857047"/>
              <a:gd name="connsiteX62" fmla="*/ 5844088 w 6881206"/>
              <a:gd name="connsiteY62" fmla="*/ 857047 h 857047"/>
              <a:gd name="connsiteX63" fmla="*/ 5687880 w 6881206"/>
              <a:gd name="connsiteY63" fmla="*/ 857047 h 857047"/>
              <a:gd name="connsiteX64" fmla="*/ 5451985 w 6881206"/>
              <a:gd name="connsiteY64" fmla="*/ 857047 h 857047"/>
              <a:gd name="connsiteX65" fmla="*/ 5188261 w 6881206"/>
              <a:gd name="connsiteY65" fmla="*/ 857047 h 857047"/>
              <a:gd name="connsiteX66" fmla="*/ 4904764 w 6881206"/>
              <a:gd name="connsiteY66" fmla="*/ 857047 h 857047"/>
              <a:gd name="connsiteX67" fmla="*/ 4490989 w 6881206"/>
              <a:gd name="connsiteY67" fmla="*/ 857047 h 857047"/>
              <a:gd name="connsiteX68" fmla="*/ 4176573 w 6881206"/>
              <a:gd name="connsiteY68" fmla="*/ 857047 h 857047"/>
              <a:gd name="connsiteX69" fmla="*/ 4099165 w 6881206"/>
              <a:gd name="connsiteY69" fmla="*/ 857047 h 857047"/>
              <a:gd name="connsiteX70" fmla="*/ 4089943 w 6881206"/>
              <a:gd name="connsiteY70" fmla="*/ 857047 h 857047"/>
              <a:gd name="connsiteX71" fmla="*/ 4057940 w 6881206"/>
              <a:gd name="connsiteY71" fmla="*/ 857047 h 857047"/>
              <a:gd name="connsiteX72" fmla="*/ 4025386 w 6881206"/>
              <a:gd name="connsiteY72" fmla="*/ 857047 h 857047"/>
              <a:gd name="connsiteX73" fmla="*/ 3850160 w 6881206"/>
              <a:gd name="connsiteY73" fmla="*/ 857047 h 857047"/>
              <a:gd name="connsiteX74" fmla="*/ 3563124 w 6881206"/>
              <a:gd name="connsiteY74" fmla="*/ 857047 h 857047"/>
              <a:gd name="connsiteX75" fmla="*/ 3550795 w 6881206"/>
              <a:gd name="connsiteY75" fmla="*/ 857047 h 857047"/>
              <a:gd name="connsiteX76" fmla="*/ 3508932 w 6881206"/>
              <a:gd name="connsiteY76" fmla="*/ 857047 h 857047"/>
              <a:gd name="connsiteX77" fmla="*/ 3483683 w 6881206"/>
              <a:gd name="connsiteY77" fmla="*/ 857047 h 857047"/>
              <a:gd name="connsiteX78" fmla="*/ 3464491 w 6881206"/>
              <a:gd name="connsiteY78" fmla="*/ 857047 h 857047"/>
              <a:gd name="connsiteX79" fmla="*/ 3452740 w 6881206"/>
              <a:gd name="connsiteY79" fmla="*/ 857047 h 857047"/>
              <a:gd name="connsiteX80" fmla="*/ 3423719 w 6881206"/>
              <a:gd name="connsiteY80" fmla="*/ 857047 h 857047"/>
              <a:gd name="connsiteX81" fmla="*/ 3370481 w 6881206"/>
              <a:gd name="connsiteY81" fmla="*/ 857047 h 857047"/>
              <a:gd name="connsiteX82" fmla="*/ 3306946 w 6881206"/>
              <a:gd name="connsiteY82" fmla="*/ 857047 h 857047"/>
              <a:gd name="connsiteX83" fmla="*/ 3147208 w 6881206"/>
              <a:gd name="connsiteY83" fmla="*/ 857047 h 857047"/>
              <a:gd name="connsiteX84" fmla="*/ 3114429 w 6881206"/>
              <a:gd name="connsiteY84" fmla="*/ 857047 h 857047"/>
              <a:gd name="connsiteX85" fmla="*/ 2960658 w 6881206"/>
              <a:gd name="connsiteY85" fmla="*/ 857047 h 857047"/>
              <a:gd name="connsiteX86" fmla="*/ 2827230 w 6881206"/>
              <a:gd name="connsiteY86" fmla="*/ 857047 h 857047"/>
              <a:gd name="connsiteX87" fmla="*/ 2712413 w 6881206"/>
              <a:gd name="connsiteY87" fmla="*/ 857047 h 857047"/>
              <a:gd name="connsiteX88" fmla="*/ 2680242 w 6881206"/>
              <a:gd name="connsiteY88" fmla="*/ 857047 h 857047"/>
              <a:gd name="connsiteX89" fmla="*/ 2603835 w 6881206"/>
              <a:gd name="connsiteY89" fmla="*/ 857047 h 857047"/>
              <a:gd name="connsiteX90" fmla="*/ 2455042 w 6881206"/>
              <a:gd name="connsiteY90" fmla="*/ 857047 h 857047"/>
              <a:gd name="connsiteX91" fmla="*/ 2426415 w 6881206"/>
              <a:gd name="connsiteY91" fmla="*/ 857047 h 857047"/>
              <a:gd name="connsiteX92" fmla="*/ 2209736 w 6881206"/>
              <a:gd name="connsiteY92" fmla="*/ 857047 h 857047"/>
              <a:gd name="connsiteX93" fmla="*/ 1893047 w 6881206"/>
              <a:gd name="connsiteY93" fmla="*/ 857047 h 857047"/>
              <a:gd name="connsiteX94" fmla="*/ 1885034 w 6881206"/>
              <a:gd name="connsiteY94" fmla="*/ 857047 h 857047"/>
              <a:gd name="connsiteX95" fmla="*/ 1843786 w 6881206"/>
              <a:gd name="connsiteY95" fmla="*/ 857047 h 857047"/>
              <a:gd name="connsiteX96" fmla="*/ 1828944 w 6881206"/>
              <a:gd name="connsiteY96" fmla="*/ 857047 h 857047"/>
              <a:gd name="connsiteX97" fmla="*/ 1380221 w 6881206"/>
              <a:gd name="connsiteY97" fmla="*/ 857047 h 857047"/>
              <a:gd name="connsiteX98" fmla="*/ 1333065 w 6881206"/>
              <a:gd name="connsiteY98" fmla="*/ 857047 h 857047"/>
              <a:gd name="connsiteX99" fmla="*/ 653445 w 6881206"/>
              <a:gd name="connsiteY99" fmla="*/ 857047 h 857047"/>
              <a:gd name="connsiteX100" fmla="*/ 0 w 6881206"/>
              <a:gd name="connsiteY100" fmla="*/ 857047 h 857047"/>
              <a:gd name="connsiteX101" fmla="*/ 0 w 6881206"/>
              <a:gd name="connsiteY101" fmla="*/ 0 h 85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881206" h="857047">
                <a:moveTo>
                  <a:pt x="0" y="0"/>
                </a:moveTo>
                <a:cubicBezTo>
                  <a:pt x="0" y="0"/>
                  <a:pt x="0" y="0"/>
                  <a:pt x="653445" y="0"/>
                </a:cubicBezTo>
                <a:cubicBezTo>
                  <a:pt x="653445" y="0"/>
                  <a:pt x="653445" y="0"/>
                  <a:pt x="1156123" y="0"/>
                </a:cubicBezTo>
                <a:lnTo>
                  <a:pt x="1380221" y="0"/>
                </a:lnTo>
                <a:cubicBezTo>
                  <a:pt x="1380221" y="0"/>
                  <a:pt x="1380221" y="0"/>
                  <a:pt x="1444324" y="0"/>
                </a:cubicBezTo>
                <a:lnTo>
                  <a:pt x="1522072" y="0"/>
                </a:lnTo>
                <a:lnTo>
                  <a:pt x="1596570" y="0"/>
                </a:lnTo>
                <a:cubicBezTo>
                  <a:pt x="1668686" y="0"/>
                  <a:pt x="1764840" y="0"/>
                  <a:pt x="1893047" y="0"/>
                </a:cubicBezTo>
                <a:cubicBezTo>
                  <a:pt x="1893047" y="0"/>
                  <a:pt x="1893047" y="0"/>
                  <a:pt x="1978260" y="0"/>
                </a:cubicBezTo>
                <a:lnTo>
                  <a:pt x="2032793" y="0"/>
                </a:lnTo>
                <a:lnTo>
                  <a:pt x="2095032" y="0"/>
                </a:lnTo>
                <a:cubicBezTo>
                  <a:pt x="2196025" y="0"/>
                  <a:pt x="2347515" y="0"/>
                  <a:pt x="2574748" y="0"/>
                </a:cubicBezTo>
                <a:lnTo>
                  <a:pt x="2712413" y="0"/>
                </a:lnTo>
                <a:lnTo>
                  <a:pt x="2724164" y="0"/>
                </a:lnTo>
                <a:lnTo>
                  <a:pt x="2806423" y="0"/>
                </a:lnTo>
                <a:lnTo>
                  <a:pt x="2975563" y="0"/>
                </a:lnTo>
                <a:lnTo>
                  <a:pt x="3029696" y="0"/>
                </a:lnTo>
                <a:lnTo>
                  <a:pt x="3216247" y="0"/>
                </a:lnTo>
                <a:lnTo>
                  <a:pt x="3464491" y="0"/>
                </a:lnTo>
                <a:lnTo>
                  <a:pt x="3476820" y="0"/>
                </a:lnTo>
                <a:lnTo>
                  <a:pt x="3508932" y="0"/>
                </a:lnTo>
                <a:cubicBezTo>
                  <a:pt x="3508932" y="0"/>
                  <a:pt x="3508932" y="0"/>
                  <a:pt x="3518154" y="0"/>
                </a:cubicBezTo>
                <a:lnTo>
                  <a:pt x="3563124" y="0"/>
                </a:lnTo>
                <a:lnTo>
                  <a:pt x="3568615" y="0"/>
                </a:lnTo>
                <a:lnTo>
                  <a:pt x="3582711" y="0"/>
                </a:lnTo>
                <a:lnTo>
                  <a:pt x="3607047" y="0"/>
                </a:lnTo>
                <a:lnTo>
                  <a:pt x="3711363" y="0"/>
                </a:lnTo>
                <a:lnTo>
                  <a:pt x="3757936" y="0"/>
                </a:lnTo>
                <a:lnTo>
                  <a:pt x="3914505" y="0"/>
                </a:lnTo>
                <a:lnTo>
                  <a:pt x="4099165" y="0"/>
                </a:lnTo>
                <a:cubicBezTo>
                  <a:pt x="4099165" y="0"/>
                  <a:pt x="4099165" y="0"/>
                  <a:pt x="4176573" y="0"/>
                </a:cubicBezTo>
                <a:cubicBezTo>
                  <a:pt x="4176573" y="0"/>
                  <a:pt x="4176573" y="0"/>
                  <a:pt x="4211043" y="0"/>
                </a:cubicBezTo>
                <a:lnTo>
                  <a:pt x="4249415" y="0"/>
                </a:lnTo>
                <a:lnTo>
                  <a:pt x="4292911" y="0"/>
                </a:lnTo>
                <a:cubicBezTo>
                  <a:pt x="4370470" y="0"/>
                  <a:pt x="4499735" y="0"/>
                  <a:pt x="4715176" y="0"/>
                </a:cubicBezTo>
                <a:lnTo>
                  <a:pt x="4749035" y="0"/>
                </a:lnTo>
                <a:lnTo>
                  <a:pt x="5107279" y="0"/>
                </a:lnTo>
                <a:lnTo>
                  <a:pt x="5446306" y="0"/>
                </a:lnTo>
                <a:lnTo>
                  <a:pt x="5654500" y="0"/>
                </a:lnTo>
                <a:lnTo>
                  <a:pt x="5879355" y="0"/>
                </a:lnTo>
                <a:lnTo>
                  <a:pt x="6374171" y="0"/>
                </a:lnTo>
                <a:lnTo>
                  <a:pt x="6382691" y="0"/>
                </a:lnTo>
                <a:cubicBezTo>
                  <a:pt x="6392367" y="0"/>
                  <a:pt x="6402043" y="5258"/>
                  <a:pt x="6406881" y="10516"/>
                </a:cubicBezTo>
                <a:cubicBezTo>
                  <a:pt x="6406881" y="10516"/>
                  <a:pt x="6411719" y="10516"/>
                  <a:pt x="6411719" y="15774"/>
                </a:cubicBezTo>
                <a:cubicBezTo>
                  <a:pt x="6411719" y="15774"/>
                  <a:pt x="6411719" y="15774"/>
                  <a:pt x="6412418" y="16534"/>
                </a:cubicBezTo>
                <a:lnTo>
                  <a:pt x="6413765" y="17998"/>
                </a:lnTo>
                <a:lnTo>
                  <a:pt x="6418286" y="21854"/>
                </a:lnTo>
                <a:cubicBezTo>
                  <a:pt x="6439669" y="40092"/>
                  <a:pt x="6525203" y="113046"/>
                  <a:pt x="6867337" y="404863"/>
                </a:cubicBezTo>
                <a:cubicBezTo>
                  <a:pt x="6885830" y="415379"/>
                  <a:pt x="6885830" y="436411"/>
                  <a:pt x="6867337" y="452185"/>
                </a:cubicBezTo>
                <a:cubicBezTo>
                  <a:pt x="6867337" y="452185"/>
                  <a:pt x="6867337" y="452185"/>
                  <a:pt x="6491457" y="772784"/>
                </a:cubicBezTo>
                <a:lnTo>
                  <a:pt x="6413765" y="839050"/>
                </a:lnTo>
                <a:lnTo>
                  <a:pt x="6411719" y="841273"/>
                </a:lnTo>
                <a:cubicBezTo>
                  <a:pt x="6411719" y="841273"/>
                  <a:pt x="6406881" y="841273"/>
                  <a:pt x="6406881" y="846531"/>
                </a:cubicBezTo>
                <a:cubicBezTo>
                  <a:pt x="6402043" y="851789"/>
                  <a:pt x="6392367" y="857047"/>
                  <a:pt x="6382691" y="857047"/>
                </a:cubicBezTo>
                <a:lnTo>
                  <a:pt x="6374171" y="857047"/>
                </a:lnTo>
                <a:lnTo>
                  <a:pt x="6368680" y="857047"/>
                </a:lnTo>
                <a:lnTo>
                  <a:pt x="6348221" y="857047"/>
                </a:lnTo>
                <a:lnTo>
                  <a:pt x="6330248" y="857047"/>
                </a:lnTo>
                <a:lnTo>
                  <a:pt x="6266353" y="857047"/>
                </a:lnTo>
                <a:lnTo>
                  <a:pt x="6225932" y="857047"/>
                </a:lnTo>
                <a:lnTo>
                  <a:pt x="6106926" y="857047"/>
                </a:lnTo>
                <a:lnTo>
                  <a:pt x="6022790" y="857047"/>
                </a:lnTo>
                <a:lnTo>
                  <a:pt x="5844088" y="857047"/>
                </a:lnTo>
                <a:lnTo>
                  <a:pt x="5687880" y="857047"/>
                </a:lnTo>
                <a:lnTo>
                  <a:pt x="5451985" y="857047"/>
                </a:lnTo>
                <a:lnTo>
                  <a:pt x="5188261" y="857047"/>
                </a:lnTo>
                <a:lnTo>
                  <a:pt x="4904764" y="857047"/>
                </a:lnTo>
                <a:lnTo>
                  <a:pt x="4490989" y="857047"/>
                </a:lnTo>
                <a:lnTo>
                  <a:pt x="4176573" y="857047"/>
                </a:lnTo>
                <a:cubicBezTo>
                  <a:pt x="4176573" y="857047"/>
                  <a:pt x="4176573" y="857047"/>
                  <a:pt x="4099165" y="857047"/>
                </a:cubicBezTo>
                <a:cubicBezTo>
                  <a:pt x="4099165" y="857047"/>
                  <a:pt x="4099165" y="857047"/>
                  <a:pt x="4089943" y="857047"/>
                </a:cubicBezTo>
                <a:lnTo>
                  <a:pt x="4057940" y="857047"/>
                </a:lnTo>
                <a:lnTo>
                  <a:pt x="4025386" y="857047"/>
                </a:lnTo>
                <a:cubicBezTo>
                  <a:pt x="3988496" y="857047"/>
                  <a:pt x="3933162" y="857047"/>
                  <a:pt x="3850160" y="857047"/>
                </a:cubicBezTo>
                <a:lnTo>
                  <a:pt x="3563124" y="857047"/>
                </a:lnTo>
                <a:lnTo>
                  <a:pt x="3550795" y="857047"/>
                </a:lnTo>
                <a:lnTo>
                  <a:pt x="3508932" y="857047"/>
                </a:lnTo>
                <a:cubicBezTo>
                  <a:pt x="3508932" y="857047"/>
                  <a:pt x="3508932" y="857047"/>
                  <a:pt x="3483683" y="857047"/>
                </a:cubicBezTo>
                <a:lnTo>
                  <a:pt x="3464491" y="857047"/>
                </a:lnTo>
                <a:lnTo>
                  <a:pt x="3452740" y="857047"/>
                </a:lnTo>
                <a:lnTo>
                  <a:pt x="3423719" y="857047"/>
                </a:lnTo>
                <a:lnTo>
                  <a:pt x="3370481" y="857047"/>
                </a:lnTo>
                <a:lnTo>
                  <a:pt x="3306946" y="857047"/>
                </a:lnTo>
                <a:lnTo>
                  <a:pt x="3147208" y="857047"/>
                </a:lnTo>
                <a:lnTo>
                  <a:pt x="3114429" y="857047"/>
                </a:lnTo>
                <a:lnTo>
                  <a:pt x="2960658" y="857047"/>
                </a:lnTo>
                <a:lnTo>
                  <a:pt x="2827230" y="857047"/>
                </a:lnTo>
                <a:lnTo>
                  <a:pt x="2712413" y="857047"/>
                </a:lnTo>
                <a:lnTo>
                  <a:pt x="2680242" y="857047"/>
                </a:lnTo>
                <a:lnTo>
                  <a:pt x="2603835" y="857047"/>
                </a:lnTo>
                <a:lnTo>
                  <a:pt x="2455042" y="857047"/>
                </a:lnTo>
                <a:lnTo>
                  <a:pt x="2426415" y="857047"/>
                </a:lnTo>
                <a:lnTo>
                  <a:pt x="2209736" y="857047"/>
                </a:lnTo>
                <a:lnTo>
                  <a:pt x="1893047" y="857047"/>
                </a:lnTo>
                <a:cubicBezTo>
                  <a:pt x="1893047" y="857047"/>
                  <a:pt x="1893047" y="857047"/>
                  <a:pt x="1885034" y="857047"/>
                </a:cubicBezTo>
                <a:lnTo>
                  <a:pt x="1843786" y="857047"/>
                </a:lnTo>
                <a:lnTo>
                  <a:pt x="1828944" y="857047"/>
                </a:lnTo>
                <a:cubicBezTo>
                  <a:pt x="1764840" y="857047"/>
                  <a:pt x="1636634" y="857047"/>
                  <a:pt x="1380221" y="857047"/>
                </a:cubicBezTo>
                <a:lnTo>
                  <a:pt x="1333065" y="857047"/>
                </a:lnTo>
                <a:cubicBezTo>
                  <a:pt x="1136016" y="857047"/>
                  <a:pt x="910816" y="857047"/>
                  <a:pt x="653445" y="857047"/>
                </a:cubicBezTo>
                <a:cubicBezTo>
                  <a:pt x="653445" y="857047"/>
                  <a:pt x="653445" y="857047"/>
                  <a:pt x="0" y="857047"/>
                </a:cubicBezTo>
                <a:cubicBezTo>
                  <a:pt x="0" y="857047"/>
                  <a:pt x="0" y="85704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6241A27-CD36-7A92-D216-4948FF410148}"/>
              </a:ext>
            </a:extLst>
          </p:cNvPr>
          <p:cNvSpPr txBox="1">
            <a:spLocks/>
          </p:cNvSpPr>
          <p:nvPr/>
        </p:nvSpPr>
        <p:spPr>
          <a:xfrm>
            <a:off x="6111241" y="1387675"/>
            <a:ext cx="5966459" cy="2704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6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5</a:t>
            </a:r>
          </a:p>
          <a:p>
            <a:pPr marL="0" indent="0" algn="ctr">
              <a:buNone/>
            </a:pPr>
            <a:r>
              <a:rPr lang="en-US" sz="5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 Programming and Software Environments</a:t>
            </a:r>
          </a:p>
        </p:txBody>
      </p:sp>
      <p:pic>
        <p:nvPicPr>
          <p:cNvPr id="12" name="image1.png">
            <a:extLst>
              <a:ext uri="{FF2B5EF4-FFF2-40B4-BE49-F238E27FC236}">
                <a16:creationId xmlns:a16="http://schemas.microsoft.com/office/drawing/2014/main" id="{A937B97F-D5F9-EF9D-11C3-67D67CDAD291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478486" y="4800600"/>
            <a:ext cx="3505877" cy="1814313"/>
          </a:xfrm>
          <a:prstGeom prst="rect">
            <a:avLst/>
          </a:prstGeom>
          <a:ln/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D69E4C5A-81A7-3C9F-CD10-53A73213BCDE}"/>
              </a:ext>
            </a:extLst>
          </p:cNvPr>
          <p:cNvSpPr txBox="1">
            <a:spLocks/>
          </p:cNvSpPr>
          <p:nvPr/>
        </p:nvSpPr>
        <p:spPr>
          <a:xfrm>
            <a:off x="317432" y="5201587"/>
            <a:ext cx="6246342" cy="6067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7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ISE</a:t>
            </a:r>
            <a:endParaRPr lang="en-US" sz="4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1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build="p"/>
      <p:bldP spid="1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" y="944880"/>
            <a:ext cx="11516360" cy="4693920"/>
          </a:xfrm>
        </p:spPr>
        <p:txBody>
          <a:bodyPr>
            <a:noAutofit/>
          </a:bodyPr>
          <a:lstStyle/>
          <a:p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 GFS Master: 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Manages metadata, namespace, file-chunk mapping, and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chunkserver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coordination.</a:t>
            </a:r>
          </a:p>
          <a:p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Chunkservers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Store actual data chunks on Linux file systems. Each chunk is typically 64 MB.</a:t>
            </a:r>
          </a:p>
          <a:p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Clients: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Interact with the master to get chunk metadata, then communicate directly with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chunkservers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data read/write.</a:t>
            </a:r>
          </a:p>
          <a:p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Separation of Control and Data Paths:</a:t>
            </a:r>
          </a:p>
          <a:p>
            <a:pPr marL="0" indent="457200">
              <a:buNone/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Control: 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Client ↔ Master (for metadata).</a:t>
            </a:r>
          </a:p>
          <a:p>
            <a:pPr marL="0" indent="457200">
              <a:buNone/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Data: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Between Client ↔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Chunkservers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(for chunk data).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020" y="835024"/>
            <a:ext cx="11005820" cy="5260975"/>
          </a:xfrm>
        </p:spPr>
        <p:txBody>
          <a:bodyPr>
            <a:normAutofit/>
          </a:bodyPr>
          <a:lstStyle/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Replication: 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chunk is replicated (usually 3 times) across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chunkservers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fault tolerance.</a:t>
            </a:r>
          </a:p>
          <a:p>
            <a:pPr algn="just"/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Efficient Data Flow: 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 retrieves data location once and uses it multiple times to reduce master load.</a:t>
            </a:r>
          </a:p>
          <a:p>
            <a:pPr algn="just"/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Metadata Updates &amp; Heartbeats: 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 communicates periodically with chunk servers to maintain state.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2840" y="127635"/>
            <a:ext cx="5633720" cy="105791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Mutation Sequence</a:t>
            </a:r>
          </a:p>
        </p:txBody>
      </p:sp>
      <p:pic>
        <p:nvPicPr>
          <p:cNvPr id="4" name="Picture 3" descr="Screenshot 2025-05-06 23092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3120" y="1067435"/>
            <a:ext cx="10668000" cy="530733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2580" y="141605"/>
            <a:ext cx="6466840" cy="80327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Mutation in GFS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43304"/>
            <a:ext cx="11160760" cy="5377815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 → Master: Requests chunk lease and replica locations.</a:t>
            </a:r>
          </a:p>
          <a:p>
            <a:pPr marL="514350" indent="-514350" algn="just">
              <a:buAutoNum type="arabicPeriod"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 Response: Sends identity of the primary replica and the secondary replicas.</a:t>
            </a:r>
          </a:p>
          <a:p>
            <a:pPr marL="514350" indent="-514350" algn="just">
              <a:buAutoNum type="arabicPeriod"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 → All Replicas: Pushes data to all replicas (data buffered).</a:t>
            </a:r>
          </a:p>
          <a:p>
            <a:pPr marL="514350" indent="-514350" algn="just">
              <a:buAutoNum type="arabicPeriod"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 → Primary Replica: Sends write command referencing buffered data.</a:t>
            </a:r>
          </a:p>
          <a:p>
            <a:pPr marL="514350" indent="-514350" algn="just">
              <a:buAutoNum type="arabicPeriod"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Replica → Secondaries: Sends serialized mutation requests.</a:t>
            </a:r>
          </a:p>
          <a:p>
            <a:pPr marL="514350" indent="-514350" algn="just">
              <a:buAutoNum type="arabicPeriod"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Secondaries → Primary: Acknowledge mutation completion.</a:t>
            </a:r>
          </a:p>
          <a:p>
            <a:pPr marL="514350" indent="-514350" algn="just">
              <a:buAutoNum type="arabicPeriod"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→ Client: Confirms operation completion.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BigTable, Google’s NoSQL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distributed, scalable NoSQL database developed by Google.</a:t>
            </a:r>
          </a:p>
          <a:p>
            <a:pPr algn="just"/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Designed for structured and semi-structured data.</a:t>
            </a:r>
          </a:p>
          <a:p>
            <a:pPr algn="just"/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Supports high-throughput read/write operations at massive scale.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455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BigTable Use Cases at Google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938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Data Storage: URLs, page contents, metadata, page ranks.</a:t>
            </a:r>
          </a:p>
          <a:p>
            <a:pPr algn="just"/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 Data: Preferences, search history, emails.</a:t>
            </a:r>
          </a:p>
          <a:p>
            <a:pPr algn="just"/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Geolocation Data: Satellite imagery, roads, annotations for Google Maps/Earth.</a:t>
            </a:r>
          </a:p>
          <a:p>
            <a:pPr algn="just"/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 Examples: Google Search, Gmail, Orkut, Google Maps, Google Earth.</a:t>
            </a:r>
          </a:p>
          <a:p>
            <a:endParaRPr lang="en-US" alt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alt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800" y="365125"/>
            <a:ext cx="10795000" cy="79311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Components of BigTable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520" y="1253330"/>
            <a:ext cx="11226800" cy="501538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en-US" sz="3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GFS (Google File System): Stores persistent data.</a:t>
            </a:r>
          </a:p>
          <a:p>
            <a:pPr algn="just"/>
            <a:endParaRPr lang="en-US" altLang="en-US" sz="3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Scheduler: Manages execution of background jobs.</a:t>
            </a:r>
          </a:p>
          <a:p>
            <a:pPr algn="just"/>
            <a:endParaRPr lang="en-US" altLang="en-US" sz="3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Chubby Lock Service: Handles master election and service coordination.</a:t>
            </a:r>
          </a:p>
          <a:p>
            <a:pPr algn="just"/>
            <a:endParaRPr lang="en-US" altLang="en-US" sz="3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MapReduce: Used for bulk data processing (read/write operations).</a:t>
            </a:r>
          </a:p>
          <a:p>
            <a:endParaRPr lang="en-US" alt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alt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2560"/>
            <a:ext cx="10515600" cy="772160"/>
          </a:xfrm>
        </p:spPr>
        <p:txBody>
          <a:bodyPr>
            <a:normAutofit/>
          </a:bodyPr>
          <a:lstStyle/>
          <a:p>
            <a:pPr algn="ctr"/>
            <a:r>
              <a:rPr lang="en-US" altLang="en-US" b="1" dirty="0">
                <a:sym typeface="+mn-ea"/>
              </a:rPr>
              <a:t>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Bigtable Architecture Overview 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480" y="1031240"/>
            <a:ext cx="10947400" cy="460756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Distributed Multilevel Map:</a:t>
            </a:r>
          </a:p>
          <a:p>
            <a:pPr marL="0" indent="457200" algn="just"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→ Row</a:t>
            </a:r>
          </a:p>
          <a:p>
            <a:pPr marL="0" indent="457200" algn="just"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Column Family → Group of related columns</a:t>
            </a:r>
          </a:p>
          <a:p>
            <a:pPr marL="0" indent="457200" algn="just"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Timestamp → Multiple versions of a cell</a:t>
            </a:r>
          </a:p>
          <a:p>
            <a:pPr algn="just"/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Scalable &amp; Fault-Tolerant:</a:t>
            </a:r>
          </a:p>
          <a:p>
            <a:pPr marL="0" indent="457200" algn="just"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Thousands of servers</a:t>
            </a:r>
          </a:p>
          <a:p>
            <a:pPr marL="0" indent="457200" algn="just"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Terabytes of memory</a:t>
            </a:r>
          </a:p>
          <a:p>
            <a:pPr marL="0" indent="457200" algn="just"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Petabytes of disk data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5120" y="264160"/>
            <a:ext cx="6863080" cy="833755"/>
          </a:xfrm>
        </p:spPr>
        <p:txBody>
          <a:bodyPr/>
          <a:lstStyle/>
          <a:p>
            <a:pPr algn="ctr"/>
            <a:r>
              <a:rPr lang="en-US" altLang="en-US" b="1" dirty="0"/>
              <a:t>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Tablet Location Hierarchy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9265" y="1270000"/>
            <a:ext cx="11082655" cy="486664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343852"/>
            <a:ext cx="11328400" cy="6170295"/>
          </a:xfrm>
        </p:spPr>
        <p:txBody>
          <a:bodyPr>
            <a:noAutofit/>
          </a:bodyPr>
          <a:lstStyle/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1: Chubby File</a:t>
            </a:r>
          </a:p>
          <a:p>
            <a:pPr marL="0" indent="457200" algn="just"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Stores the location of the Root Tablet (first METADATA tablet).</a:t>
            </a:r>
          </a:p>
          <a:p>
            <a:pPr marL="0" indent="457200" algn="just"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Ensures reliable access using Google’s Chubby lock service.</a:t>
            </a: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2: Root Tablet (1st METADATA tablet)</a:t>
            </a:r>
          </a:p>
          <a:p>
            <a:pPr marL="0" indent="457200" algn="just"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 to all other METADATA tablets.</a:t>
            </a:r>
          </a:p>
          <a:p>
            <a:pPr marL="0" indent="457200" algn="just"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 split, ensuring a stable root for fast lookups.</a:t>
            </a: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3: Other METADATA Tablets</a:t>
            </a:r>
          </a:p>
          <a:p>
            <a:pPr marL="0" indent="457200" algn="just"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 mappings from user table ranges to their tablet locations.</a:t>
            </a:r>
          </a:p>
          <a:p>
            <a:pPr marL="0" indent="457200" algn="just"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Keys are encoded with table ID + end row.</a:t>
            </a: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4: User Tables (UserTable 1 to N)</a:t>
            </a:r>
          </a:p>
          <a:p>
            <a:pPr marL="0" indent="457200" algn="just"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 user data is split across tablets and located via METADATA.</a:t>
            </a:r>
          </a:p>
          <a:p>
            <a:pPr marL="0" indent="457200" algn="just"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Supports fast, scalable access to structured data.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82763"/>
            <a:ext cx="9144000" cy="238760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Programming Support of Google App Engine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Features of Table Location Hierarchy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7785"/>
            <a:ext cx="10977880" cy="4351338"/>
          </a:xfrm>
        </p:spPr>
        <p:txBody>
          <a:bodyPr/>
          <a:lstStyle/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3-level hierarchy ensures efficient tablet discovery.</a:t>
            </a:r>
          </a:p>
          <a:p>
            <a:pPr algn="just"/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Scalable: Works for thousands of tables and tablets.</a:t>
            </a:r>
          </a:p>
          <a:p>
            <a:pPr algn="just"/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Fault-tolerant: Root location protected via Chubby.</a:t>
            </a:r>
          </a:p>
          <a:p>
            <a:pPr algn="just"/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Optimized for fast reads/writes at massive scale.</a:t>
            </a:r>
          </a:p>
          <a:p>
            <a:endParaRPr lang="en-US" altLang="en-US" dirty="0">
              <a:solidFill>
                <a:srgbClr val="002060"/>
              </a:solidFill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443" y="162241"/>
            <a:ext cx="11069320" cy="732155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Chubby, Google’s Distributed Lock Service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66164" y="894396"/>
            <a:ext cx="10515599" cy="543528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" y="422910"/>
            <a:ext cx="11744960" cy="572452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Chubby is Google’s distributed lock service used for coordination and synchronization across distributed systems.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Chubby cell has 5 servers (with one elected as Master) using the Paxos protocol for fault tolerance and consistency.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 a coarse-grained locking mechanism and stores small configuration files in a simple file system-like namespace.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 applications communicate via RPCs through the Chubby library to perform operations like reading/writing files or acquiring locks.</a:t>
            </a:r>
          </a:p>
          <a:p>
            <a:pPr algn="just">
              <a:lnSpc>
                <a:spcPct val="10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by GFS and BigTable to elect primaries and manage metadata reliably in the presence of failures.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70" y="2409825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lgerian" panose="04020705040A02060702" pitchFamily="82" charset="0"/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Google App Engine (GAE)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688"/>
            <a:ext cx="113792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en-US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 App Engine (GAE)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a Platform as a Service (PaaS) for building and hosting web applications</a:t>
            </a:r>
          </a:p>
          <a:p>
            <a:pPr algn="just"/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Automatically handles scaling, load balancing, and infrastructure management</a:t>
            </a:r>
          </a:p>
          <a:p>
            <a:pPr algn="just"/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Supports apps written in multiple languages like </a:t>
            </a:r>
            <a:r>
              <a:rPr lang="en-US" alt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Java, Python, Go and PHP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100965"/>
            <a:ext cx="11531600" cy="1463675"/>
          </a:xfrm>
        </p:spPr>
        <p:txBody>
          <a:bodyPr>
            <a:normAutofit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Programming Environment for</a:t>
            </a:r>
            <a:b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 App Engine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-842" b="11648"/>
          <a:stretch>
            <a:fillRect/>
          </a:stretch>
        </p:blipFill>
        <p:spPr>
          <a:xfrm>
            <a:off x="599440" y="1428750"/>
            <a:ext cx="10789920" cy="49225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55600"/>
            <a:ext cx="11592560" cy="6136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 Component: Python or Java Application</a:t>
            </a:r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core of GAE, application is written in Python or Java.</a:t>
            </a:r>
          </a:p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central block communicates with various GAE services, such as storage, APIs, and communication modules.</a:t>
            </a:r>
          </a:p>
          <a:p>
            <a:pPr marL="0" indent="0" algn="just">
              <a:buNone/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Datastore,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Memcache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Blobstore</a:t>
            </a:r>
            <a:endParaRPr lang="en-US" alt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Datastore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 NoSQL database where entities and properties are stored (schema-less).</a:t>
            </a:r>
          </a:p>
          <a:p>
            <a:pPr algn="just"/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Memcache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An in-memory cache to speed up data retrieval and reduce datastore queries.</a:t>
            </a:r>
          </a:p>
          <a:p>
            <a:pPr algn="just"/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Blobstore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Used to store large files (images, videos, docs) up to 2 GB.</a:t>
            </a:r>
            <a:endParaRPr lang="en-US" alt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62560"/>
            <a:ext cx="11582400" cy="64192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 Data API &amp; Corporate Apps</a:t>
            </a:r>
          </a:p>
          <a:p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 Data API: Enables your app to access other Google services (Docs, Maps, Calendar).</a:t>
            </a:r>
          </a:p>
          <a:p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Corporate Apps: These services (e.g., Google Docs, Sites, Maps) can be programmatically accessed via APIs.</a:t>
            </a:r>
          </a:p>
          <a:p>
            <a:pPr marL="0" indent="0">
              <a:buNone/>
            </a:pP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 Fetch and Internal Services </a:t>
            </a:r>
          </a:p>
          <a:p>
            <a:pPr marL="0" indent="0">
              <a:buNone/>
            </a:pP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services are called directly from the app:</a:t>
            </a:r>
          </a:p>
          <a:p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 Fetch: Makes HTTP/HTTPS calls to external services.</a:t>
            </a:r>
          </a:p>
          <a:p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Users: Manages authentication via Google Accounts.</a:t>
            </a:r>
          </a:p>
          <a:p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Mail: Sends emails via Google's mail infrastructure.</a:t>
            </a:r>
          </a:p>
          <a:p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Cron: Schedules recurring tasks (daily reports, DB cleanup).</a:t>
            </a:r>
          </a:p>
          <a:p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Images: Provides image transformations (resize, crop, etc.).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" y="431165"/>
            <a:ext cx="11430000" cy="61321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 Console</a:t>
            </a: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Allows developers to monitor, configure, and deploy applications.</a:t>
            </a: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 logs, error tracking, and service configurations.</a:t>
            </a:r>
          </a:p>
          <a:p>
            <a:pPr marL="0" indent="0" algn="just"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 Communication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Secure Intranet Access:</a:t>
            </a: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app can access your private intranet systems securely using:</a:t>
            </a:r>
          </a:p>
          <a:p>
            <a:pPr marL="457200" indent="-457200" algn="just">
              <a:buAutoNum type="arabicPeriod"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Tunnel Servers (through Internet),Your firewall, and</a:t>
            </a:r>
          </a:p>
          <a:p>
            <a:pPr marL="457200" indent="-457200" algn="just">
              <a:buAutoNum type="arabicPeriod"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Secure Data Connector (SDC).</a:t>
            </a:r>
          </a:p>
          <a:p>
            <a:pPr marL="0" indent="0" algn="just"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Represents how external connectivity (e.g., calling public APIs, webhooks, or intranet via tunnels) happens.</a:t>
            </a:r>
          </a:p>
          <a:p>
            <a:pPr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 Fetch, tunnel servers, and data connectors use this path.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9620" y="243205"/>
            <a:ext cx="8112760" cy="58991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 File System (GFS)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200"/>
            <a:ext cx="11079480" cy="52117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 File System (GFS) is a scalable distributed file system developed by Google to support large-scale data processing workloads.</a:t>
            </a:r>
          </a:p>
          <a:p>
            <a:pPr algn="just">
              <a:lnSpc>
                <a:spcPct val="100000"/>
              </a:lnSpc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Traditional file systems couldn’t handle massive datasets, frequent hardware failures, and append-heavy workloads common in Google applications.</a:t>
            </a:r>
          </a:p>
          <a:p>
            <a:pPr algn="just">
              <a:lnSpc>
                <a:spcPct val="100000"/>
              </a:lnSpc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GFS provides high fault tolerance, efficient performance, and massive scalability.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760" y="161925"/>
            <a:ext cx="4272280" cy="71183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GFS Architecture</a:t>
            </a:r>
          </a:p>
        </p:txBody>
      </p:sp>
      <p:pic>
        <p:nvPicPr>
          <p:cNvPr id="5" name="Picture 4" descr="Screenshot 2025-05-06 2309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2739" t="10362" r="4476" b="7998"/>
          <a:stretch/>
        </p:blipFill>
        <p:spPr>
          <a:xfrm>
            <a:off x="396240" y="1076959"/>
            <a:ext cx="11419840" cy="52832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1106</Words>
  <Application>Microsoft Office PowerPoint</Application>
  <PresentationFormat>Widescreen</PresentationFormat>
  <Paragraphs>124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Algerian</vt:lpstr>
      <vt:lpstr>Arial</vt:lpstr>
      <vt:lpstr>Calibri</vt:lpstr>
      <vt:lpstr>Calibri Light</vt:lpstr>
      <vt:lpstr>Times New Roman</vt:lpstr>
      <vt:lpstr>Wingdings 3</vt:lpstr>
      <vt:lpstr>Office Theme</vt:lpstr>
      <vt:lpstr>PowerPoint Presentation</vt:lpstr>
      <vt:lpstr>Programming Support of Google App Engine</vt:lpstr>
      <vt:lpstr>Introduction to Google App Engine (GAE)</vt:lpstr>
      <vt:lpstr>Programming Environment for Google App Engine</vt:lpstr>
      <vt:lpstr>PowerPoint Presentation</vt:lpstr>
      <vt:lpstr>PowerPoint Presentation</vt:lpstr>
      <vt:lpstr>PowerPoint Presentation</vt:lpstr>
      <vt:lpstr>Google File System (GFS)</vt:lpstr>
      <vt:lpstr>GFS Architecture</vt:lpstr>
      <vt:lpstr>PowerPoint Presentation</vt:lpstr>
      <vt:lpstr>PowerPoint Presentation</vt:lpstr>
      <vt:lpstr>Data Mutation Sequence</vt:lpstr>
      <vt:lpstr>Data Mutation in GFS</vt:lpstr>
      <vt:lpstr>BigTable, Google’s NoSQL System</vt:lpstr>
      <vt:lpstr>BigTable Use Cases at Google</vt:lpstr>
      <vt:lpstr>Key Components of BigTable Infrastructure</vt:lpstr>
      <vt:lpstr> Bigtable Architecture Overview </vt:lpstr>
      <vt:lpstr> Tablet Location Hierarchy</vt:lpstr>
      <vt:lpstr>PowerPoint Presentation</vt:lpstr>
      <vt:lpstr>Key Features of Table Location Hierarchy </vt:lpstr>
      <vt:lpstr>Chubby, Google’s Distributed Lock Service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Support of Google App Engine.</dc:title>
  <dc:creator>SENTHIL VELAN</dc:creator>
  <cp:lastModifiedBy>CMRIT ISE1</cp:lastModifiedBy>
  <cp:revision>35</cp:revision>
  <dcterms:created xsi:type="dcterms:W3CDTF">2025-05-06T17:45:00Z</dcterms:created>
  <dcterms:modified xsi:type="dcterms:W3CDTF">2026-04-21T03:49:33Z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FDD6E3DA2CE7403F953C60396578109C_11</vt:lpwstr>
  </property>
  <property fmtid="{D5CDD505-2E9C-101B-9397-08002B2CF9AE}" pid="3" name="KSOProductBuildVer">
    <vt:lpwstr>1033-12.2.0.20795</vt:lpwstr>
  </property>
</Properties>
</file>